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340" r:id="rId2"/>
    <p:sldId id="307" r:id="rId3"/>
    <p:sldId id="308" r:id="rId4"/>
  </p:sldIdLst>
  <p:sldSz cx="9144000" cy="6858000" type="screen4x3"/>
  <p:notesSz cx="7010400" cy="12039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660"/>
  </p:normalViewPr>
  <p:slideViewPr>
    <p:cSldViewPr>
      <p:cViewPr>
        <p:scale>
          <a:sx n="70" d="100"/>
          <a:sy n="70" d="100"/>
        </p:scale>
        <p:origin x="-1368" y="-30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602392"/>
          </a:xfrm>
          <a:prstGeom prst="rect">
            <a:avLst/>
          </a:prstGeom>
        </p:spPr>
        <p:txBody>
          <a:bodyPr vert="horz" lIns="106807" tIns="53404" rIns="106807" bIns="53404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602392"/>
          </a:xfrm>
          <a:prstGeom prst="rect">
            <a:avLst/>
          </a:prstGeom>
        </p:spPr>
        <p:txBody>
          <a:bodyPr vert="horz" lIns="106807" tIns="53404" rIns="106807" bIns="53404" rtlCol="0"/>
          <a:lstStyle>
            <a:lvl1pPr algn="r">
              <a:defRPr sz="1400"/>
            </a:lvl1pPr>
          </a:lstStyle>
          <a:p>
            <a:fld id="{337B360D-1337-42E6-9CC4-1968C8B9708E}" type="datetimeFigureOut">
              <a:rPr lang="en-US" smtClean="0"/>
              <a:pPr/>
              <a:t>29-Aug-12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1435153"/>
            <a:ext cx="3038475" cy="602392"/>
          </a:xfrm>
          <a:prstGeom prst="rect">
            <a:avLst/>
          </a:prstGeom>
        </p:spPr>
        <p:txBody>
          <a:bodyPr vert="horz" lIns="106807" tIns="53404" rIns="106807" bIns="53404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11435153"/>
            <a:ext cx="3038475" cy="602392"/>
          </a:xfrm>
          <a:prstGeom prst="rect">
            <a:avLst/>
          </a:prstGeom>
        </p:spPr>
        <p:txBody>
          <a:bodyPr vert="horz" lIns="106807" tIns="53404" rIns="106807" bIns="53404" rtlCol="0" anchor="b"/>
          <a:lstStyle>
            <a:lvl1pPr algn="r">
              <a:defRPr sz="1400"/>
            </a:lvl1pPr>
          </a:lstStyle>
          <a:p>
            <a:fld id="{496BD9A4-9F06-4E8D-B049-EE23A9FA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04" cy="602557"/>
          </a:xfrm>
          <a:prstGeom prst="rect">
            <a:avLst/>
          </a:prstGeom>
        </p:spPr>
        <p:txBody>
          <a:bodyPr vert="horz" lIns="106807" tIns="53404" rIns="106807" bIns="53404" rtlCol="0"/>
          <a:lstStyle>
            <a:lvl1pPr algn="l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602557"/>
          </a:xfrm>
          <a:prstGeom prst="rect">
            <a:avLst/>
          </a:prstGeom>
        </p:spPr>
        <p:txBody>
          <a:bodyPr vert="horz" lIns="106807" tIns="53404" rIns="106807" bIns="53404" rtlCol="0"/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66C1F96-2A4A-414E-A86E-562F04B5A08C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5300" y="901700"/>
            <a:ext cx="60198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807" tIns="53404" rIns="106807" bIns="5340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5719485"/>
            <a:ext cx="5608975" cy="5417243"/>
          </a:xfrm>
          <a:prstGeom prst="rect">
            <a:avLst/>
          </a:prstGeom>
        </p:spPr>
        <p:txBody>
          <a:bodyPr vert="horz" lIns="106807" tIns="53404" rIns="106807" bIns="5340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435118"/>
            <a:ext cx="3038604" cy="602557"/>
          </a:xfrm>
          <a:prstGeom prst="rect">
            <a:avLst/>
          </a:prstGeom>
        </p:spPr>
        <p:txBody>
          <a:bodyPr vert="horz" lIns="106807" tIns="53404" rIns="106807" bIns="53404" rtlCol="0" anchor="b"/>
          <a:lstStyle>
            <a:lvl1pPr algn="l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11435118"/>
            <a:ext cx="3038604" cy="602557"/>
          </a:xfrm>
          <a:prstGeom prst="rect">
            <a:avLst/>
          </a:prstGeom>
        </p:spPr>
        <p:txBody>
          <a:bodyPr vert="horz" lIns="106807" tIns="53404" rIns="106807" bIns="53404" rtlCol="0" anchor="b"/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3C79C48-FE1E-424A-B80B-49050E62C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08E6C-EAEC-4917-95F3-A21DE53C68EC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78A4A3-5660-4994-AABD-37B1A62FF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EDDB-D123-4BA9-8201-8EB89D5315B0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B2AE-324B-47D6-B4B5-B397CFCCB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1F6A3-8C2A-46A2-8B83-2AB71DD753C0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00862-66C7-4019-8485-CDE96BBA9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4FB5-8789-47D7-B2FC-2D1932130035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DBC5-5A44-4D4D-9942-53CED730C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B64E66-249E-42B6-A604-AD5DD72FA5F1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4EF72D-5EB2-434B-A1FE-D402F1596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7693-0F3F-440E-9308-D4CF55055F85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1D3A-9831-4D15-A06A-ACA5953F0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96A687-87D4-45CA-BFD1-993A5BAC4D7D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4E9ADE-E6F3-479E-AFE5-7E7D1EEAD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A86E0-EAA3-42AC-95B0-F3BAF9E6B929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2022C-8670-4CAC-A973-5D17B557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6B9C70-CAF9-43E0-83D1-0C4A9D053AED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452C5A-A25D-4C30-AA45-65B7243CC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79C530-6F24-4850-85BD-E36F81422CD2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CAABE-37D7-4408-B4F3-3E3053D01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8F92FE-4424-4467-83A7-1C7CBE083E60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B5BBC7-B165-4899-92E1-5D35D97B6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526E95E-D256-4DBF-9FB5-10865EB5C5C0}" type="datetimeFigureOut">
              <a:rPr lang="en-US"/>
              <a:pPr>
                <a:defRPr/>
              </a:pPr>
              <a:t>29-Aug-12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E6F382-48F2-465A-A6CE-864A77AD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57" r:id="rId2"/>
    <p:sldLayoutId id="2147483963" r:id="rId3"/>
    <p:sldLayoutId id="2147483958" r:id="rId4"/>
    <p:sldLayoutId id="2147483964" r:id="rId5"/>
    <p:sldLayoutId id="2147483959" r:id="rId6"/>
    <p:sldLayoutId id="2147483965" r:id="rId7"/>
    <p:sldLayoutId id="2147483966" r:id="rId8"/>
    <p:sldLayoutId id="2147483967" r:id="rId9"/>
    <p:sldLayoutId id="2147483960" r:id="rId10"/>
    <p:sldLayoutId id="2147483961" r:id="rId11"/>
  </p:sldLayoutIdLst>
  <p:transition spd="slow"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9350" cy="4800600"/>
          </a:xfrm>
        </p:spPr>
        <p:txBody>
          <a:bodyPr/>
          <a:lstStyle/>
          <a:p>
            <a:pPr marL="0" indent="0" algn="just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lang="en-US" sz="2400" dirty="0" smtClean="0"/>
              <a:t>Purchaser will strictly follow the approved concept plan and further sub-division will not be allowed without the approval of the Authority.</a:t>
            </a:r>
          </a:p>
          <a:p>
            <a:pPr marL="0" indent="0" algn="just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lang="en-US" sz="2400" dirty="0" smtClean="0"/>
              <a:t>The Soil Tests of the proposed area will be got carried out.</a:t>
            </a:r>
          </a:p>
          <a:p>
            <a:pPr marL="0" indent="0" algn="just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defRPr/>
            </a:pP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0"/>
            <a:ext cx="7499350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SPECIAL BUILDING REGULATIONS FOR FINANCE &amp; TRADE CENTER</a:t>
            </a:r>
            <a:endParaRPr kumimoji="0" lang="en-US" sz="32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9350" cy="1066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SPECIAL BUILDING REGULATIONS FOR FINANCE &amp; TRADE CENTER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260989"/>
          <a:ext cx="7760970" cy="445401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3570"/>
                <a:gridCol w="1676400"/>
                <a:gridCol w="2133600"/>
                <a:gridCol w="2057400"/>
              </a:tblGrid>
              <a:tr h="60960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PROPOSED BYE-LAWS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87011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Plot Size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Less than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25 </a:t>
                      </a:r>
                      <a:r>
                        <a:rPr lang="en-US" sz="1800" dirty="0" err="1" smtClean="0"/>
                        <a:t>Kanals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25-50 </a:t>
                      </a:r>
                      <a:r>
                        <a:rPr lang="en-US" sz="1800" dirty="0" err="1" smtClean="0"/>
                        <a:t>Kanals</a:t>
                      </a:r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Above</a:t>
                      </a:r>
                      <a:r>
                        <a:rPr lang="en-US" sz="1800" baseline="0" dirty="0" smtClean="0"/>
                        <a:t> 50 </a:t>
                      </a:r>
                      <a:r>
                        <a:rPr lang="en-US" sz="1800" baseline="0" dirty="0" err="1" smtClean="0"/>
                        <a:t>Kanals</a:t>
                      </a:r>
                      <a:endParaRPr lang="en-US" sz="1800" b="1" dirty="0" smtClean="0"/>
                    </a:p>
                  </a:txBody>
                  <a:tcPr/>
                </a:tc>
              </a:tr>
              <a:tr h="36867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Height</a:t>
                      </a:r>
                      <a:endParaRPr lang="en-US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</a:t>
                      </a:r>
                      <a:r>
                        <a:rPr lang="en-US" sz="1800" baseline="0" dirty="0" smtClean="0"/>
                        <a:t> per Height fixed by the Civil Aviation Authority</a:t>
                      </a:r>
                      <a:endParaRPr lang="en-US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51008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Building Line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 feet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40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50 feet</a:t>
                      </a:r>
                    </a:p>
                  </a:txBody>
                  <a:tcPr/>
                </a:tc>
              </a:tr>
              <a:tr h="587011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Ground</a:t>
                      </a:r>
                      <a:r>
                        <a:rPr lang="en-US" sz="1800" b="1" baseline="0" dirty="0" smtClean="0"/>
                        <a:t> Floor Coverage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60 %</a:t>
                      </a:r>
                    </a:p>
                  </a:txBody>
                  <a:tcPr/>
                </a:tc>
              </a:tr>
              <a:tr h="51513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Rear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 feet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 feet</a:t>
                      </a:r>
                    </a:p>
                  </a:txBody>
                  <a:tcPr/>
                </a:tc>
              </a:tr>
              <a:tr h="53028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Both Side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 feet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 feet</a:t>
                      </a:r>
                    </a:p>
                  </a:txBody>
                  <a:tcPr/>
                </a:tc>
              </a:tr>
              <a:tr h="45452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Floor Area Ratio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1:8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1:12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5906869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NOTE: Apart from Special Regulations, all other provisions of Prevailing Building Regulations shall remain applicable.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990600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SPECIAL BUILDING REGULATIONS FOR FINANCE &amp; TRADE CENTER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143000"/>
          <a:ext cx="7806024" cy="553642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38600"/>
                <a:gridCol w="3767424"/>
              </a:tblGrid>
              <a:tr h="3888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PROPOSED PARKING</a:t>
                      </a:r>
                      <a:r>
                        <a:rPr lang="en-US" sz="1400" baseline="0" dirty="0" smtClean="0"/>
                        <a:t> REQUIREMENT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574794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For Hotels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Car Space for every 6 Rooms</a:t>
                      </a:r>
                    </a:p>
                  </a:txBody>
                  <a:tcPr/>
                </a:tc>
              </a:tr>
              <a:tr h="59858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Car Space for every 1000 sq. ft. of Shopping Area</a:t>
                      </a:r>
                    </a:p>
                  </a:txBody>
                  <a:tcPr/>
                </a:tc>
              </a:tr>
              <a:tr h="4232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Car Space for every 1200 sq. ft. of Office Area</a:t>
                      </a:r>
                    </a:p>
                  </a:txBody>
                  <a:tcPr/>
                </a:tc>
              </a:tr>
              <a:tr h="362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Restaurant, Café &amp; Banquet Hall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Car Space for every</a:t>
                      </a:r>
                      <a:r>
                        <a:rPr lang="en-US" sz="1400" baseline="0" dirty="0" smtClean="0"/>
                        <a:t> 700 sq. ft. of Floor Area </a:t>
                      </a:r>
                      <a:endParaRPr lang="en-US" sz="1400" dirty="0" smtClean="0"/>
                    </a:p>
                  </a:txBody>
                  <a:tcPr/>
                </a:tc>
              </a:tr>
              <a:tr h="734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Bank Square, Commercial &amp; Corporate Office, Super Store, Health Tower and all Other Uses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Car Space for every</a:t>
                      </a:r>
                      <a:r>
                        <a:rPr lang="en-US" sz="1400" baseline="0" dirty="0" smtClean="0"/>
                        <a:t> 1200 sq. ft. of Floor Area </a:t>
                      </a:r>
                      <a:endParaRPr lang="en-US" sz="1400" dirty="0" smtClean="0"/>
                    </a:p>
                  </a:txBody>
                  <a:tcPr/>
                </a:tc>
              </a:tr>
              <a:tr h="734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Apartments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Car Space for </a:t>
                      </a:r>
                      <a:r>
                        <a:rPr lang="en-US" sz="1400" smtClean="0"/>
                        <a:t>every</a:t>
                      </a:r>
                      <a:r>
                        <a:rPr lang="en-US" sz="1400" baseline="0" smtClean="0"/>
                        <a:t> 1500 </a:t>
                      </a:r>
                      <a:r>
                        <a:rPr lang="en-US" sz="1400" baseline="0" dirty="0" smtClean="0"/>
                        <a:t>sq. ft. of Floor Area</a:t>
                      </a:r>
                      <a:endParaRPr lang="en-US" sz="1400" dirty="0" smtClean="0"/>
                    </a:p>
                  </a:txBody>
                  <a:tcPr/>
                </a:tc>
              </a:tr>
              <a:tr h="734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Masjid</a:t>
                      </a:r>
                      <a:r>
                        <a:rPr lang="en-US" sz="1400" baseline="0" dirty="0" smtClean="0"/>
                        <a:t>, Service Area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 per Building</a:t>
                      </a:r>
                      <a:r>
                        <a:rPr lang="en-US" sz="1400" baseline="0" dirty="0" smtClean="0"/>
                        <a:t> Regulations</a:t>
                      </a:r>
                      <a:endParaRPr lang="en-US" sz="1400" dirty="0" smtClean="0"/>
                    </a:p>
                  </a:txBody>
                  <a:tcPr/>
                </a:tc>
              </a:tr>
              <a:tr h="734460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 smtClean="0"/>
                        <a:t>The Maximum no. of  Parking Basements shall not exceed 5 Basements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Gross Floor Area shall not include the area of Mechanical Plant Room, Electrical Sub-Station, Prayer Halls, Public Toilets, Stairs, Covered Parking and Circulation of Vehicles.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1809</TotalTime>
  <Words>291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SPECIAL BUILDING REGULATIONS FOR FINANCE &amp; TRADE CENTER</vt:lpstr>
      <vt:lpstr>SPECIAL BUILDING REGULATIONS FOR FINANCE &amp; TRADE CENTER</vt:lpstr>
    </vt:vector>
  </TitlesOfParts>
  <Company>LDA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CMP</dc:creator>
  <cp:lastModifiedBy>Salman</cp:lastModifiedBy>
  <cp:revision>232</cp:revision>
  <dcterms:created xsi:type="dcterms:W3CDTF">2010-01-15T04:22:21Z</dcterms:created>
  <dcterms:modified xsi:type="dcterms:W3CDTF">2012-08-29T16:49:19Z</dcterms:modified>
</cp:coreProperties>
</file>